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p:scale>
          <a:sx n="62" d="100"/>
          <a:sy n="62" d="100"/>
        </p:scale>
        <p:origin x="24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CBBF3E-BC09-44C7-B618-EB8D5A539CC8}"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757B-1494-4834-91DC-4B936B30DA52}" type="slidenum">
              <a:rPr lang="en-US" smtClean="0"/>
              <a:t>‹#›</a:t>
            </a:fld>
            <a:endParaRPr lang="en-US"/>
          </a:p>
        </p:txBody>
      </p:sp>
    </p:spTree>
    <p:extLst>
      <p:ext uri="{BB962C8B-B14F-4D97-AF65-F5344CB8AC3E}">
        <p14:creationId xmlns:p14="http://schemas.microsoft.com/office/powerpoint/2010/main" val="142086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BBF3E-BC09-44C7-B618-EB8D5A539CC8}"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757B-1494-4834-91DC-4B936B30DA52}" type="slidenum">
              <a:rPr lang="en-US" smtClean="0"/>
              <a:t>‹#›</a:t>
            </a:fld>
            <a:endParaRPr lang="en-US"/>
          </a:p>
        </p:txBody>
      </p:sp>
    </p:spTree>
    <p:extLst>
      <p:ext uri="{BB962C8B-B14F-4D97-AF65-F5344CB8AC3E}">
        <p14:creationId xmlns:p14="http://schemas.microsoft.com/office/powerpoint/2010/main" val="320472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BBF3E-BC09-44C7-B618-EB8D5A539CC8}"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757B-1494-4834-91DC-4B936B30DA52}" type="slidenum">
              <a:rPr lang="en-US" smtClean="0"/>
              <a:t>‹#›</a:t>
            </a:fld>
            <a:endParaRPr lang="en-US"/>
          </a:p>
        </p:txBody>
      </p:sp>
    </p:spTree>
    <p:extLst>
      <p:ext uri="{BB962C8B-B14F-4D97-AF65-F5344CB8AC3E}">
        <p14:creationId xmlns:p14="http://schemas.microsoft.com/office/powerpoint/2010/main" val="2719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BBF3E-BC09-44C7-B618-EB8D5A539CC8}"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757B-1494-4834-91DC-4B936B30DA52}" type="slidenum">
              <a:rPr lang="en-US" smtClean="0"/>
              <a:t>‹#›</a:t>
            </a:fld>
            <a:endParaRPr lang="en-US"/>
          </a:p>
        </p:txBody>
      </p:sp>
    </p:spTree>
    <p:extLst>
      <p:ext uri="{BB962C8B-B14F-4D97-AF65-F5344CB8AC3E}">
        <p14:creationId xmlns:p14="http://schemas.microsoft.com/office/powerpoint/2010/main" val="232985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CBBF3E-BC09-44C7-B618-EB8D5A539CC8}"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757B-1494-4834-91DC-4B936B30DA52}" type="slidenum">
              <a:rPr lang="en-US" smtClean="0"/>
              <a:t>‹#›</a:t>
            </a:fld>
            <a:endParaRPr lang="en-US"/>
          </a:p>
        </p:txBody>
      </p:sp>
    </p:spTree>
    <p:extLst>
      <p:ext uri="{BB962C8B-B14F-4D97-AF65-F5344CB8AC3E}">
        <p14:creationId xmlns:p14="http://schemas.microsoft.com/office/powerpoint/2010/main" val="120161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CBBF3E-BC09-44C7-B618-EB8D5A539CC8}"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757B-1494-4834-91DC-4B936B30DA52}" type="slidenum">
              <a:rPr lang="en-US" smtClean="0"/>
              <a:t>‹#›</a:t>
            </a:fld>
            <a:endParaRPr lang="en-US"/>
          </a:p>
        </p:txBody>
      </p:sp>
    </p:spTree>
    <p:extLst>
      <p:ext uri="{BB962C8B-B14F-4D97-AF65-F5344CB8AC3E}">
        <p14:creationId xmlns:p14="http://schemas.microsoft.com/office/powerpoint/2010/main" val="401859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CBBF3E-BC09-44C7-B618-EB8D5A539CC8}"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5757B-1494-4834-91DC-4B936B30DA52}" type="slidenum">
              <a:rPr lang="en-US" smtClean="0"/>
              <a:t>‹#›</a:t>
            </a:fld>
            <a:endParaRPr lang="en-US"/>
          </a:p>
        </p:txBody>
      </p:sp>
    </p:spTree>
    <p:extLst>
      <p:ext uri="{BB962C8B-B14F-4D97-AF65-F5344CB8AC3E}">
        <p14:creationId xmlns:p14="http://schemas.microsoft.com/office/powerpoint/2010/main" val="349583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CBBF3E-BC09-44C7-B618-EB8D5A539CC8}"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5757B-1494-4834-91DC-4B936B30DA52}" type="slidenum">
              <a:rPr lang="en-US" smtClean="0"/>
              <a:t>‹#›</a:t>
            </a:fld>
            <a:endParaRPr lang="en-US"/>
          </a:p>
        </p:txBody>
      </p:sp>
    </p:spTree>
    <p:extLst>
      <p:ext uri="{BB962C8B-B14F-4D97-AF65-F5344CB8AC3E}">
        <p14:creationId xmlns:p14="http://schemas.microsoft.com/office/powerpoint/2010/main" val="270511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BBF3E-BC09-44C7-B618-EB8D5A539CC8}"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5757B-1494-4834-91DC-4B936B30DA52}" type="slidenum">
              <a:rPr lang="en-US" smtClean="0"/>
              <a:t>‹#›</a:t>
            </a:fld>
            <a:endParaRPr lang="en-US"/>
          </a:p>
        </p:txBody>
      </p:sp>
    </p:spTree>
    <p:extLst>
      <p:ext uri="{BB962C8B-B14F-4D97-AF65-F5344CB8AC3E}">
        <p14:creationId xmlns:p14="http://schemas.microsoft.com/office/powerpoint/2010/main" val="286779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2CBBF3E-BC09-44C7-B618-EB8D5A539CC8}"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757B-1494-4834-91DC-4B936B30DA52}" type="slidenum">
              <a:rPr lang="en-US" smtClean="0"/>
              <a:t>‹#›</a:t>
            </a:fld>
            <a:endParaRPr lang="en-US"/>
          </a:p>
        </p:txBody>
      </p:sp>
    </p:spTree>
    <p:extLst>
      <p:ext uri="{BB962C8B-B14F-4D97-AF65-F5344CB8AC3E}">
        <p14:creationId xmlns:p14="http://schemas.microsoft.com/office/powerpoint/2010/main" val="177333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2CBBF3E-BC09-44C7-B618-EB8D5A539CC8}"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757B-1494-4834-91DC-4B936B30DA52}" type="slidenum">
              <a:rPr lang="en-US" smtClean="0"/>
              <a:t>‹#›</a:t>
            </a:fld>
            <a:endParaRPr lang="en-US"/>
          </a:p>
        </p:txBody>
      </p:sp>
    </p:spTree>
    <p:extLst>
      <p:ext uri="{BB962C8B-B14F-4D97-AF65-F5344CB8AC3E}">
        <p14:creationId xmlns:p14="http://schemas.microsoft.com/office/powerpoint/2010/main" val="111355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2CBBF3E-BC09-44C7-B618-EB8D5A539CC8}" type="datetimeFigureOut">
              <a:rPr lang="en-US" smtClean="0"/>
              <a:t>3/6/2022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705757B-1494-4834-91DC-4B936B30DA52}" type="slidenum">
              <a:rPr lang="en-US" smtClean="0"/>
              <a:t>‹#›</a:t>
            </a:fld>
            <a:endParaRPr lang="en-US"/>
          </a:p>
        </p:txBody>
      </p:sp>
    </p:spTree>
    <p:extLst>
      <p:ext uri="{BB962C8B-B14F-4D97-AF65-F5344CB8AC3E}">
        <p14:creationId xmlns:p14="http://schemas.microsoft.com/office/powerpoint/2010/main" val="1232851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ED0D-560E-41F6-BAA8-FED41FE312C7}"/>
              </a:ext>
            </a:extLst>
          </p:cNvPr>
          <p:cNvSpPr>
            <a:spLocks noGrp="1"/>
          </p:cNvSpPr>
          <p:nvPr>
            <p:ph type="ctrTitle"/>
          </p:nvPr>
        </p:nvSpPr>
        <p:spPr>
          <a:xfrm>
            <a:off x="514350" y="188546"/>
            <a:ext cx="5829300" cy="540660"/>
          </a:xfrm>
        </p:spPr>
        <p:txBody>
          <a:bodyPr>
            <a:normAutofit/>
          </a:bodyPr>
          <a:lstStyle/>
          <a:p>
            <a:r>
              <a:rPr lang="en-US" sz="1400" dirty="0">
                <a:latin typeface="Times New Roman" panose="02020603050405020304" pitchFamily="18" charset="0"/>
                <a:cs typeface="Times New Roman" panose="02020603050405020304" pitchFamily="18" charset="0"/>
              </a:rPr>
              <a:t>PayPal Illustration: How to Donate to the Virginia Area</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October 1, 2020</a:t>
            </a:r>
          </a:p>
        </p:txBody>
      </p:sp>
      <p:pic>
        <p:nvPicPr>
          <p:cNvPr id="5" name="Picture 4">
            <a:extLst>
              <a:ext uri="{FF2B5EF4-FFF2-40B4-BE49-F238E27FC236}">
                <a16:creationId xmlns:a16="http://schemas.microsoft.com/office/drawing/2014/main" id="{93F4C327-4F72-43E7-BFFC-FAA1D3610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1360998"/>
            <a:ext cx="5829300" cy="3278981"/>
          </a:xfrm>
          <a:prstGeom prst="rect">
            <a:avLst/>
          </a:prstGeom>
        </p:spPr>
      </p:pic>
      <p:sp>
        <p:nvSpPr>
          <p:cNvPr id="6" name="TextBox 5">
            <a:extLst>
              <a:ext uri="{FF2B5EF4-FFF2-40B4-BE49-F238E27FC236}">
                <a16:creationId xmlns:a16="http://schemas.microsoft.com/office/drawing/2014/main" id="{320CAAB5-0C06-45A8-91E7-8A3C3F19E369}"/>
              </a:ext>
            </a:extLst>
          </p:cNvPr>
          <p:cNvSpPr txBox="1"/>
          <p:nvPr/>
        </p:nvSpPr>
        <p:spPr>
          <a:xfrm>
            <a:off x="384810" y="653112"/>
            <a:ext cx="5829300" cy="707886"/>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We recommend you use a desktop or notebook computer for clarity and simplicity. If you donate from your own PayPal account, the small PayPal fee can be avoided if you use your PayPal cash balance or if your PayPal account is linked to your bank account for payment purposes. If you see the option to send money to a </a:t>
            </a:r>
            <a:r>
              <a:rPr lang="en-US" sz="1000">
                <a:latin typeface="Times New Roman" panose="02020603050405020304" pitchFamily="18" charset="0"/>
                <a:cs typeface="Times New Roman" panose="02020603050405020304" pitchFamily="18" charset="0"/>
              </a:rPr>
              <a:t>friend or relative</a:t>
            </a:r>
            <a:r>
              <a:rPr lang="en-US" sz="1000" dirty="0">
                <a:latin typeface="Times New Roman" panose="02020603050405020304" pitchFamily="18" charset="0"/>
                <a:cs typeface="Times New Roman" panose="02020603050405020304" pitchFamily="18" charset="0"/>
              </a:rPr>
              <a:t>, use it. See additional information below. (At the Area, we have no preference either way.)</a:t>
            </a:r>
          </a:p>
        </p:txBody>
      </p:sp>
      <p:sp>
        <p:nvSpPr>
          <p:cNvPr id="8" name="TextBox 7">
            <a:extLst>
              <a:ext uri="{FF2B5EF4-FFF2-40B4-BE49-F238E27FC236}">
                <a16:creationId xmlns:a16="http://schemas.microsoft.com/office/drawing/2014/main" id="{FF2D6B6C-EDC7-4880-BFB4-203570F2C891}"/>
              </a:ext>
            </a:extLst>
          </p:cNvPr>
          <p:cNvSpPr txBox="1"/>
          <p:nvPr/>
        </p:nvSpPr>
        <p:spPr>
          <a:xfrm>
            <a:off x="476250" y="4626575"/>
            <a:ext cx="5829300"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In your preferred web browser, go to </a:t>
            </a:r>
            <a:r>
              <a:rPr lang="en-US" sz="1000" b="1" dirty="0">
                <a:latin typeface="Times New Roman" panose="02020603050405020304" pitchFamily="18" charset="0"/>
                <a:cs typeface="Times New Roman" panose="02020603050405020304" pitchFamily="18" charset="0"/>
              </a:rPr>
              <a:t>www.vaalanon.org</a:t>
            </a:r>
            <a:r>
              <a:rPr lang="en-US" sz="1000" dirty="0">
                <a:latin typeface="Times New Roman" panose="02020603050405020304" pitchFamily="18" charset="0"/>
                <a:cs typeface="Times New Roman" panose="02020603050405020304" pitchFamily="18" charset="0"/>
              </a:rPr>
              <a:t> and scroll down to the bottom of the main page.</a:t>
            </a:r>
          </a:p>
        </p:txBody>
      </p:sp>
      <p:sp>
        <p:nvSpPr>
          <p:cNvPr id="9" name="Oval 8">
            <a:extLst>
              <a:ext uri="{FF2B5EF4-FFF2-40B4-BE49-F238E27FC236}">
                <a16:creationId xmlns:a16="http://schemas.microsoft.com/office/drawing/2014/main" id="{BF6540D7-381E-4B88-9813-B410D6B55F10}"/>
              </a:ext>
            </a:extLst>
          </p:cNvPr>
          <p:cNvSpPr/>
          <p:nvPr/>
        </p:nvSpPr>
        <p:spPr>
          <a:xfrm>
            <a:off x="990599" y="1447912"/>
            <a:ext cx="680357" cy="2394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1AFDC8A-2BA9-4C84-9403-16F4B4E6D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5033656"/>
            <a:ext cx="5829300" cy="3278981"/>
          </a:xfrm>
          <a:prstGeom prst="rect">
            <a:avLst/>
          </a:prstGeom>
        </p:spPr>
      </p:pic>
      <p:sp>
        <p:nvSpPr>
          <p:cNvPr id="13" name="TextBox 12">
            <a:extLst>
              <a:ext uri="{FF2B5EF4-FFF2-40B4-BE49-F238E27FC236}">
                <a16:creationId xmlns:a16="http://schemas.microsoft.com/office/drawing/2014/main" id="{39799AC2-86D3-40A4-967C-F04C0F7AA49D}"/>
              </a:ext>
            </a:extLst>
          </p:cNvPr>
          <p:cNvSpPr txBox="1"/>
          <p:nvPr/>
        </p:nvSpPr>
        <p:spPr>
          <a:xfrm>
            <a:off x="473528" y="8393067"/>
            <a:ext cx="5829300"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Scroll to the bottom of the page and click on the DONATE button.</a:t>
            </a:r>
          </a:p>
        </p:txBody>
      </p:sp>
      <p:sp>
        <p:nvSpPr>
          <p:cNvPr id="17" name="TextBox 16">
            <a:extLst>
              <a:ext uri="{FF2B5EF4-FFF2-40B4-BE49-F238E27FC236}">
                <a16:creationId xmlns:a16="http://schemas.microsoft.com/office/drawing/2014/main" id="{1E12FD34-B6B8-463D-BA20-8A73A5D11ADD}"/>
              </a:ext>
            </a:extLst>
          </p:cNvPr>
          <p:cNvSpPr txBox="1"/>
          <p:nvPr/>
        </p:nvSpPr>
        <p:spPr>
          <a:xfrm>
            <a:off x="476250" y="8719719"/>
            <a:ext cx="58293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Pg. 1 of 4</a:t>
            </a:r>
          </a:p>
        </p:txBody>
      </p:sp>
      <p:sp>
        <p:nvSpPr>
          <p:cNvPr id="20" name="Oval 19">
            <a:extLst>
              <a:ext uri="{FF2B5EF4-FFF2-40B4-BE49-F238E27FC236}">
                <a16:creationId xmlns:a16="http://schemas.microsoft.com/office/drawing/2014/main" id="{53927538-12D4-4B41-AAA4-914BA79B73D8}"/>
              </a:ext>
            </a:extLst>
          </p:cNvPr>
          <p:cNvSpPr/>
          <p:nvPr/>
        </p:nvSpPr>
        <p:spPr>
          <a:xfrm>
            <a:off x="2879270" y="7100185"/>
            <a:ext cx="1017815" cy="4789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2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2EEBB4-557E-4FB5-A93C-3959B681E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35" y="427944"/>
            <a:ext cx="5883729" cy="3309598"/>
          </a:xfrm>
          <a:prstGeom prst="rect">
            <a:avLst/>
          </a:prstGeom>
        </p:spPr>
      </p:pic>
      <p:sp>
        <p:nvSpPr>
          <p:cNvPr id="7" name="TextBox 6">
            <a:extLst>
              <a:ext uri="{FF2B5EF4-FFF2-40B4-BE49-F238E27FC236}">
                <a16:creationId xmlns:a16="http://schemas.microsoft.com/office/drawing/2014/main" id="{4938BAF0-89D9-4303-86A3-17900E767372}"/>
              </a:ext>
            </a:extLst>
          </p:cNvPr>
          <p:cNvSpPr txBox="1"/>
          <p:nvPr/>
        </p:nvSpPr>
        <p:spPr>
          <a:xfrm>
            <a:off x="487134" y="3787752"/>
            <a:ext cx="5829300"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Wait a few moments for the PayPal screen to appear.</a:t>
            </a:r>
          </a:p>
        </p:txBody>
      </p:sp>
      <p:pic>
        <p:nvPicPr>
          <p:cNvPr id="9" name="Picture 8">
            <a:extLst>
              <a:ext uri="{FF2B5EF4-FFF2-40B4-BE49-F238E27FC236}">
                <a16:creationId xmlns:a16="http://schemas.microsoft.com/office/drawing/2014/main" id="{08800139-1CA2-488C-9273-8BE0CE740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34" y="4330406"/>
            <a:ext cx="5883728" cy="3196999"/>
          </a:xfrm>
          <a:prstGeom prst="rect">
            <a:avLst/>
          </a:prstGeom>
        </p:spPr>
      </p:pic>
      <p:sp>
        <p:nvSpPr>
          <p:cNvPr id="11" name="TextBox 10">
            <a:extLst>
              <a:ext uri="{FF2B5EF4-FFF2-40B4-BE49-F238E27FC236}">
                <a16:creationId xmlns:a16="http://schemas.microsoft.com/office/drawing/2014/main" id="{8250D556-4A21-4DAA-819F-DBBF3FB1DBC1}"/>
              </a:ext>
            </a:extLst>
          </p:cNvPr>
          <p:cNvSpPr txBox="1"/>
          <p:nvPr/>
        </p:nvSpPr>
        <p:spPr>
          <a:xfrm>
            <a:off x="487134" y="7628963"/>
            <a:ext cx="5829300" cy="707886"/>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1. Enter the dollar amount you want to donate. (You can choose to make it a monthly donation.)</a:t>
            </a:r>
          </a:p>
          <a:p>
            <a:r>
              <a:rPr lang="en-US" sz="1000" dirty="0">
                <a:latin typeface="Times New Roman" panose="02020603050405020304" pitchFamily="18" charset="0"/>
                <a:cs typeface="Times New Roman" panose="02020603050405020304" pitchFamily="18" charset="0"/>
              </a:rPr>
              <a:t>2. If you choose the </a:t>
            </a:r>
            <a:r>
              <a:rPr lang="en-US" sz="1000" u="sng" dirty="0">
                <a:latin typeface="Times New Roman" panose="02020603050405020304" pitchFamily="18" charset="0"/>
                <a:cs typeface="Times New Roman" panose="02020603050405020304" pitchFamily="18" charset="0"/>
              </a:rPr>
              <a:t>Donate with PayPal</a:t>
            </a:r>
            <a:r>
              <a:rPr lang="en-US" sz="1000" dirty="0">
                <a:latin typeface="Times New Roman" panose="02020603050405020304" pitchFamily="18" charset="0"/>
                <a:cs typeface="Times New Roman" panose="02020603050405020304" pitchFamily="18" charset="0"/>
              </a:rPr>
              <a:t> button, you will see a screen that allows you to open your own PayPal account. Enter your PayPal user ID and password, and direct your donation to </a:t>
            </a:r>
            <a:r>
              <a:rPr lang="en-US" sz="1000" u="sng" dirty="0">
                <a:latin typeface="Times New Roman" panose="02020603050405020304" pitchFamily="18" charset="0"/>
                <a:cs typeface="Times New Roman" panose="02020603050405020304" pitchFamily="18" charset="0"/>
              </a:rPr>
              <a:t>treasurer@vaalanon.org</a:t>
            </a:r>
            <a:r>
              <a:rPr lang="en-US" sz="1000" dirty="0">
                <a:latin typeface="Times New Roman" panose="02020603050405020304" pitchFamily="18" charset="0"/>
                <a:cs typeface="Times New Roman" panose="02020603050405020304" pitchFamily="18" charset="0"/>
              </a:rPr>
              <a:t>.</a:t>
            </a:r>
          </a:p>
          <a:p>
            <a:r>
              <a:rPr lang="en-US" sz="1000" dirty="0">
                <a:latin typeface="Times New Roman" panose="02020603050405020304" pitchFamily="18" charset="0"/>
                <a:cs typeface="Times New Roman" panose="02020603050405020304" pitchFamily="18" charset="0"/>
              </a:rPr>
              <a:t>3. The other button will take you to the next screen (see below).</a:t>
            </a:r>
          </a:p>
        </p:txBody>
      </p:sp>
      <p:sp>
        <p:nvSpPr>
          <p:cNvPr id="14" name="Oval 13">
            <a:extLst>
              <a:ext uri="{FF2B5EF4-FFF2-40B4-BE49-F238E27FC236}">
                <a16:creationId xmlns:a16="http://schemas.microsoft.com/office/drawing/2014/main" id="{373C6FEF-63AD-4BB6-9325-226390BC86D4}"/>
              </a:ext>
            </a:extLst>
          </p:cNvPr>
          <p:cNvSpPr/>
          <p:nvPr/>
        </p:nvSpPr>
        <p:spPr>
          <a:xfrm>
            <a:off x="2971799" y="5627914"/>
            <a:ext cx="914400" cy="353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F63D68B-C430-431F-9AC2-B4559E36386F}"/>
              </a:ext>
            </a:extLst>
          </p:cNvPr>
          <p:cNvSpPr txBox="1"/>
          <p:nvPr/>
        </p:nvSpPr>
        <p:spPr>
          <a:xfrm>
            <a:off x="612321" y="8716056"/>
            <a:ext cx="58293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Pg. 2 of 4</a:t>
            </a:r>
          </a:p>
        </p:txBody>
      </p:sp>
    </p:spTree>
    <p:extLst>
      <p:ext uri="{BB962C8B-B14F-4D97-AF65-F5344CB8AC3E}">
        <p14:creationId xmlns:p14="http://schemas.microsoft.com/office/powerpoint/2010/main" val="258833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8BFAC5-F506-490C-898C-44D7584F1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49" y="466044"/>
            <a:ext cx="5753101" cy="3857625"/>
          </a:xfrm>
          <a:prstGeom prst="rect">
            <a:avLst/>
          </a:prstGeom>
        </p:spPr>
      </p:pic>
      <p:sp>
        <p:nvSpPr>
          <p:cNvPr id="5" name="TextBox 4">
            <a:extLst>
              <a:ext uri="{FF2B5EF4-FFF2-40B4-BE49-F238E27FC236}">
                <a16:creationId xmlns:a16="http://schemas.microsoft.com/office/drawing/2014/main" id="{B8106F67-690A-4A57-B7B5-EBAC3237D462}"/>
              </a:ext>
            </a:extLst>
          </p:cNvPr>
          <p:cNvSpPr txBox="1"/>
          <p:nvPr/>
        </p:nvSpPr>
        <p:spPr>
          <a:xfrm>
            <a:off x="514349" y="4385651"/>
            <a:ext cx="5829300"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Find the words, “Write a note (Optional).”</a:t>
            </a:r>
          </a:p>
        </p:txBody>
      </p:sp>
      <p:sp>
        <p:nvSpPr>
          <p:cNvPr id="6" name="Oval 5">
            <a:extLst>
              <a:ext uri="{FF2B5EF4-FFF2-40B4-BE49-F238E27FC236}">
                <a16:creationId xmlns:a16="http://schemas.microsoft.com/office/drawing/2014/main" id="{0160468A-0473-4964-B4AD-7D47DB74DCBC}"/>
              </a:ext>
            </a:extLst>
          </p:cNvPr>
          <p:cNvSpPr/>
          <p:nvPr/>
        </p:nvSpPr>
        <p:spPr>
          <a:xfrm>
            <a:off x="2971799" y="2726871"/>
            <a:ext cx="914400" cy="364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EC7C9D-CEE6-4E36-9133-238C94599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49" y="4925786"/>
            <a:ext cx="5751285" cy="3235098"/>
          </a:xfrm>
          <a:prstGeom prst="rect">
            <a:avLst/>
          </a:prstGeom>
        </p:spPr>
      </p:pic>
      <p:sp>
        <p:nvSpPr>
          <p:cNvPr id="9" name="Oval 8">
            <a:extLst>
              <a:ext uri="{FF2B5EF4-FFF2-40B4-BE49-F238E27FC236}">
                <a16:creationId xmlns:a16="http://schemas.microsoft.com/office/drawing/2014/main" id="{F3D23B1D-0A66-4590-92F3-873DD837F092}"/>
              </a:ext>
            </a:extLst>
          </p:cNvPr>
          <p:cNvSpPr/>
          <p:nvPr/>
        </p:nvSpPr>
        <p:spPr>
          <a:xfrm>
            <a:off x="2558144" y="6781800"/>
            <a:ext cx="1621970" cy="370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9A8A64C-9B19-4B20-905D-3C6003E465FE}"/>
              </a:ext>
            </a:extLst>
          </p:cNvPr>
          <p:cNvSpPr txBox="1"/>
          <p:nvPr/>
        </p:nvSpPr>
        <p:spPr>
          <a:xfrm>
            <a:off x="514349" y="8204427"/>
            <a:ext cx="5829300" cy="400110"/>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Enter your district and group number and name. You may also enter your name if you wish. This is more important if you are making an individual donation, but it is not necessary if you prefer to remain anonymous.</a:t>
            </a:r>
          </a:p>
        </p:txBody>
      </p:sp>
      <p:sp>
        <p:nvSpPr>
          <p:cNvPr id="13" name="TextBox 12">
            <a:extLst>
              <a:ext uri="{FF2B5EF4-FFF2-40B4-BE49-F238E27FC236}">
                <a16:creationId xmlns:a16="http://schemas.microsoft.com/office/drawing/2014/main" id="{EFE3A5B2-CD49-46A8-BB85-F4DF874E7AFA}"/>
              </a:ext>
            </a:extLst>
          </p:cNvPr>
          <p:cNvSpPr txBox="1"/>
          <p:nvPr/>
        </p:nvSpPr>
        <p:spPr>
          <a:xfrm>
            <a:off x="513441" y="8723607"/>
            <a:ext cx="58293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Pg. 3 of 4</a:t>
            </a:r>
          </a:p>
        </p:txBody>
      </p:sp>
    </p:spTree>
    <p:extLst>
      <p:ext uri="{BB962C8B-B14F-4D97-AF65-F5344CB8AC3E}">
        <p14:creationId xmlns:p14="http://schemas.microsoft.com/office/powerpoint/2010/main" val="169092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646F1-FB8A-440A-8665-807D1E31B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87" y="466047"/>
            <a:ext cx="5831025" cy="3158896"/>
          </a:xfrm>
          <a:prstGeom prst="rect">
            <a:avLst/>
          </a:prstGeom>
        </p:spPr>
      </p:pic>
      <p:pic>
        <p:nvPicPr>
          <p:cNvPr id="5" name="Picture 4">
            <a:extLst>
              <a:ext uri="{FF2B5EF4-FFF2-40B4-BE49-F238E27FC236}">
                <a16:creationId xmlns:a16="http://schemas.microsoft.com/office/drawing/2014/main" id="{07E28A66-FA0B-4D74-959F-0EB4DECF4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91" y="4120241"/>
            <a:ext cx="5844421" cy="3287487"/>
          </a:xfrm>
          <a:prstGeom prst="rect">
            <a:avLst/>
          </a:prstGeom>
        </p:spPr>
      </p:pic>
      <p:sp>
        <p:nvSpPr>
          <p:cNvPr id="7" name="TextBox 6">
            <a:extLst>
              <a:ext uri="{FF2B5EF4-FFF2-40B4-BE49-F238E27FC236}">
                <a16:creationId xmlns:a16="http://schemas.microsoft.com/office/drawing/2014/main" id="{DFA63039-50CF-45F5-89AD-32A035053D69}"/>
              </a:ext>
            </a:extLst>
          </p:cNvPr>
          <p:cNvSpPr txBox="1"/>
          <p:nvPr/>
        </p:nvSpPr>
        <p:spPr>
          <a:xfrm>
            <a:off x="513487" y="3668486"/>
            <a:ext cx="5831025"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Continue to scroll down this page and enter the required information.</a:t>
            </a:r>
          </a:p>
        </p:txBody>
      </p:sp>
      <p:sp>
        <p:nvSpPr>
          <p:cNvPr id="9" name="TextBox 8">
            <a:extLst>
              <a:ext uri="{FF2B5EF4-FFF2-40B4-BE49-F238E27FC236}">
                <a16:creationId xmlns:a16="http://schemas.microsoft.com/office/drawing/2014/main" id="{C1426145-3978-4B97-B237-2DCF49439F2C}"/>
              </a:ext>
            </a:extLst>
          </p:cNvPr>
          <p:cNvSpPr txBox="1"/>
          <p:nvPr/>
        </p:nvSpPr>
        <p:spPr>
          <a:xfrm>
            <a:off x="500090" y="7487527"/>
            <a:ext cx="5844421" cy="400110"/>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When you have finished entering the required information, click on the blue </a:t>
            </a:r>
            <a:r>
              <a:rPr lang="en-US" sz="1000" u="sng" dirty="0">
                <a:latin typeface="Times New Roman" panose="02020603050405020304" pitchFamily="18" charset="0"/>
                <a:cs typeface="Times New Roman" panose="02020603050405020304" pitchFamily="18" charset="0"/>
              </a:rPr>
              <a:t>Donate Now</a:t>
            </a:r>
            <a:r>
              <a:rPr lang="en-US" sz="1000" dirty="0">
                <a:latin typeface="Times New Roman" panose="02020603050405020304" pitchFamily="18" charset="0"/>
                <a:cs typeface="Times New Roman" panose="02020603050405020304" pitchFamily="18" charset="0"/>
              </a:rPr>
              <a:t> button. YOU ARE DONE, and we thank you for using PayPal.</a:t>
            </a:r>
          </a:p>
        </p:txBody>
      </p:sp>
      <p:sp>
        <p:nvSpPr>
          <p:cNvPr id="11" name="TextBox 10">
            <a:extLst>
              <a:ext uri="{FF2B5EF4-FFF2-40B4-BE49-F238E27FC236}">
                <a16:creationId xmlns:a16="http://schemas.microsoft.com/office/drawing/2014/main" id="{C9E4E38C-6159-49F7-9BFF-DECAA780BCB7}"/>
              </a:ext>
            </a:extLst>
          </p:cNvPr>
          <p:cNvSpPr txBox="1"/>
          <p:nvPr/>
        </p:nvSpPr>
        <p:spPr>
          <a:xfrm>
            <a:off x="1604554" y="8046631"/>
            <a:ext cx="3368038" cy="553998"/>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Laura </a:t>
            </a:r>
            <a:r>
              <a:rPr lang="en-US" sz="1000" dirty="0" err="1">
                <a:latin typeface="Times New Roman" panose="02020603050405020304" pitchFamily="18" charset="0"/>
                <a:cs typeface="Times New Roman" panose="02020603050405020304" pitchFamily="18" charset="0"/>
              </a:rPr>
              <a:t>Lovern</a:t>
            </a:r>
            <a:endParaRPr lang="en-US" sz="1000" dirty="0">
              <a:latin typeface="Times New Roman" panose="02020603050405020304" pitchFamily="18" charset="0"/>
              <a:cs typeface="Times New Roman" panose="02020603050405020304" pitchFamily="18" charset="0"/>
            </a:endParaRPr>
          </a:p>
          <a:p>
            <a:pPr algn="ctr"/>
            <a:r>
              <a:rPr lang="en-US" sz="1000" dirty="0">
                <a:latin typeface="Times New Roman" panose="02020603050405020304" pitchFamily="18" charset="0"/>
                <a:cs typeface="Times New Roman" panose="02020603050405020304" pitchFamily="18" charset="0"/>
              </a:rPr>
              <a:t>Area Treasurer</a:t>
            </a:r>
          </a:p>
          <a:p>
            <a:pPr algn="ctr"/>
            <a:r>
              <a:rPr lang="en-US" sz="1000" dirty="0">
                <a:latin typeface="Times New Roman" panose="02020603050405020304" pitchFamily="18" charset="0"/>
                <a:cs typeface="Times New Roman" panose="02020603050405020304" pitchFamily="18" charset="0"/>
              </a:rPr>
              <a:t>434-944-2288</a:t>
            </a:r>
          </a:p>
        </p:txBody>
      </p:sp>
      <p:sp>
        <p:nvSpPr>
          <p:cNvPr id="13" name="TextBox 12">
            <a:extLst>
              <a:ext uri="{FF2B5EF4-FFF2-40B4-BE49-F238E27FC236}">
                <a16:creationId xmlns:a16="http://schemas.microsoft.com/office/drawing/2014/main" id="{9D7F0EAB-3DAA-4213-942F-5C9A036484BA}"/>
              </a:ext>
            </a:extLst>
          </p:cNvPr>
          <p:cNvSpPr txBox="1"/>
          <p:nvPr/>
        </p:nvSpPr>
        <p:spPr>
          <a:xfrm>
            <a:off x="373923" y="8759624"/>
            <a:ext cx="5829300" cy="246221"/>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Pg. 4 of 4</a:t>
            </a:r>
          </a:p>
        </p:txBody>
      </p:sp>
    </p:spTree>
    <p:extLst>
      <p:ext uri="{BB962C8B-B14F-4D97-AF65-F5344CB8AC3E}">
        <p14:creationId xmlns:p14="http://schemas.microsoft.com/office/powerpoint/2010/main" val="759920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353</Words>
  <Application>Microsoft Office PowerPoint</Application>
  <PresentationFormat>Letter Paper (8.5x11 in)</PresentationFormat>
  <Paragraphs>19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PayPal Illustration: How to Donate to the Virginia Area October 1, 2020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PayPal Illustration: How to Donate to the Virginia Area October 1, 2020</dc:title>
  <dc:creator>Bruce Burrows</dc:creator>
  <cp:lastModifiedBy>Bruce</cp:lastModifiedBy>
  <cp:revision>15</cp:revision>
  <dcterms:created xsi:type="dcterms:W3CDTF">2020-10-01T18:44:17Z</dcterms:created>
  <dcterms:modified xsi:type="dcterms:W3CDTF">2022-03-06T21:23:10Z</dcterms:modified>
</cp:coreProperties>
</file>